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6.svg" ContentType="image/svg+xml"/>
  <Override PartName="/ppt/media/image32.svg" ContentType="image/svg+xml"/>
  <Override PartName="/ppt/media/image35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62.svg" ContentType="image/svg+xml"/>
  <Override PartName="/ppt/media/image66.svg" ContentType="image/svg+xml"/>
  <Override PartName="/ppt/media/image68.svg" ContentType="image/svg+xml"/>
  <Override PartName="/ppt/media/image71.svg" ContentType="image/svg+xml"/>
  <Override PartName="/ppt/media/image7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08" r:id="rId5"/>
    <p:sldId id="295" r:id="rId6"/>
    <p:sldId id="347" r:id="rId7"/>
    <p:sldId id="354" r:id="rId8"/>
    <p:sldId id="349" r:id="rId9"/>
    <p:sldId id="310" r:id="rId10"/>
    <p:sldId id="350" r:id="rId11"/>
    <p:sldId id="353" r:id="rId12"/>
    <p:sldId id="284" r:id="rId13"/>
    <p:sldId id="328" r:id="rId14"/>
    <p:sldId id="352" r:id="rId15"/>
    <p:sldId id="307" r:id="rId16"/>
  </p:sldIdLst>
  <p:sldSz cx="12192000" cy="6858000"/>
  <p:notesSz cx="6858000" cy="9144000"/>
  <p:embeddedFontLst>
    <p:embeddedFont>
      <p:font typeface="Calibri" panose="020F0502020204030204"/>
      <p:regular r:id="rId20"/>
      <p:bold r:id="rId21"/>
      <p:italic r:id="rId22"/>
      <p:boldItalic r:id="rId23"/>
    </p:embeddedFont>
    <p:embeddedFont>
      <p:font typeface="Quattrocento Sans" panose="020B0502050000020003"/>
      <p:regular r:id="rId24"/>
      <p:bold r:id="rId25"/>
      <p:italic r:id="rId26"/>
      <p:boldItalic r:id="rId27"/>
    </p:embeddedFont>
    <p:embeddedFont>
      <p:font typeface="Agency FB" panose="020B0503020202020204" pitchFamily="34" charset="0"/>
      <p:regular r:id="rId28"/>
    </p:embeddedFont>
    <p:embeddedFont>
      <p:font typeface="Arial Black" panose="020B0A04020102020204"/>
      <p:bold r:id="rId29"/>
    </p:embeddedFont>
    <p:embeddedFont>
      <p:font typeface="Agency FB" panose="020B0503020202020204" pitchFamily="34" charset="77"/>
      <p:regular r:id="rId30"/>
    </p:embeddedFont>
    <p:embeddedFont>
      <p:font typeface="Segoe UI" panose="020B0502040204020203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istral" panose="03090702030407020403" pitchFamily="66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5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8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7.fntdata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18086916574659"/>
                  <c:y val="-0.1018346389917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7df0a98-1066-461f-bdc1-2506c0a51763}"/>
      </c:ext>
    </c:extLst>
  </c:chart>
  <c:spPr>
    <a:noFill/>
    <a:ln>
      <a:noFill/>
    </a:ln>
    <a:effectLst/>
  </c:spPr>
  <c:txPr>
    <a:bodyPr/>
    <a:lstStyle/>
    <a:p>
      <a:pPr>
        <a:defRPr lang="es-MX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 de la de manda de alimentos</a:t>
          </a:r>
        </a:p>
      </dgm:t>
    </dgm:pt>
    <dgm:pt modelId="{C0A28307-8F46-4633-B453-9CA15CCBA2A8}" cxnId="{F018A26D-9879-4991-9B73-0E683ED51803}" type="par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cxnId="{F018A26D-9879-4991-9B73-0E683ED51803}" type="sib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extensiva</a:t>
          </a:r>
        </a:p>
      </dgm:t>
    </dgm:pt>
    <dgm:pt modelId="{21EE5BA7-2479-4141-AE08-269F019B39D4}" cxnId="{8B1E5385-7BD9-49A2-8547-A5E993A9C888}" type="par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cxnId="{8B1E5385-7BD9-49A2-8547-A5E993A9C888}" type="sib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demanda de agua</a:t>
          </a:r>
        </a:p>
      </dgm:t>
    </dgm:pt>
    <dgm:pt modelId="{DE692BF6-3135-4AD9-A8D5-0D0B3D7431D9}" cxnId="{9E3FA522-5D9A-4CDE-836A-EEB91BFD6168}" type="par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cxnId="{9E3FA522-5D9A-4CDE-836A-EEB91BFD6168}" type="sib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degradación del suelo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cxnId="{36759542-DCC4-4D92-98A8-7087B74B28FA}" type="par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cxnId="{36759542-DCC4-4D92-98A8-7087B74B28FA}" type="sib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Baja productividad</a:t>
          </a:r>
        </a:p>
      </dgm:t>
    </dgm:pt>
    <dgm:pt modelId="{CBBCC24E-5E58-49C1-9831-A04E2582114C}" cxnId="{22781CA7-C21A-4B76-AC18-CDBEF2F351FA}" type="par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cxnId="{22781CA7-C21A-4B76-AC18-CDBEF2F351FA}" type="sibTrans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2050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6227281" cy="5634591"/>
        <a:chOff x="0" y="0"/>
        <a:chExt cx="6227281" cy="5634591"/>
      </a:xfrm>
    </dsp:grpSpPr>
    <dsp:sp modelId="{57376B51-BE99-4F1A-8E99-2F6A67BF5126}">
      <dsp:nvSpPr>
        <dsp:cNvPr id="3" name="Rectángulo 2"/>
        <dsp:cNvSpPr/>
      </dsp:nvSpPr>
      <dsp:spPr bwMode="white">
        <a:xfrm>
          <a:off x="3780107" y="38465"/>
          <a:ext cx="1396287" cy="139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 de la de manda de alimentos</a:t>
          </a:r>
          <a:endParaRPr>
            <a:solidFill>
              <a:schemeClr val="tx1"/>
            </a:solidFill>
          </a:endParaRPr>
        </a:p>
      </dsp:txBody>
      <dsp:txXfrm>
        <a:off x="3780107" y="38465"/>
        <a:ext cx="1396287" cy="1396287"/>
      </dsp:txXfrm>
    </dsp:sp>
    <dsp:sp modelId="{BF9EE585-BFB9-4BB1-A84E-B7BA14CDC17F}">
      <dsp:nvSpPr>
        <dsp:cNvPr id="4" name="Flecha circular 3"/>
        <dsp:cNvSpPr/>
      </dsp:nvSpPr>
      <dsp:spPr bwMode="white">
        <a:xfrm>
          <a:off x="536649" y="37843"/>
          <a:ext cx="5153982" cy="5153982"/>
        </a:xfrm>
        <a:prstGeom prst="circularArrow">
          <a:avLst>
            <a:gd name="adj1" fmla="val 5000"/>
            <a:gd name="adj2" fmla="val 360000"/>
            <a:gd name="adj3" fmla="val -331458"/>
            <a:gd name="adj4" fmla="val 19766951"/>
            <a:gd name="adj5" fmla="val 5500"/>
          </a:avLst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6649" y="37843"/>
        <a:ext cx="5153982" cy="5153982"/>
      </dsp:txXfrm>
    </dsp:sp>
    <dsp:sp modelId="{610C5E91-C488-48DB-BCE3-591344A91C59}">
      <dsp:nvSpPr>
        <dsp:cNvPr id="5" name="Rectángulo 4"/>
        <dsp:cNvSpPr/>
      </dsp:nvSpPr>
      <dsp:spPr bwMode="white">
        <a:xfrm>
          <a:off x="4623483" y="2634108"/>
          <a:ext cx="1396287" cy="139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extensiva</a:t>
          </a:r>
          <a:endParaRPr>
            <a:solidFill>
              <a:schemeClr val="tx1"/>
            </a:solidFill>
          </a:endParaRPr>
        </a:p>
      </dsp:txBody>
      <dsp:txXfrm>
        <a:off x="4623483" y="2634108"/>
        <a:ext cx="1396287" cy="1396287"/>
      </dsp:txXfrm>
    </dsp:sp>
    <dsp:sp modelId="{6CA0BCDC-F47C-4BCB-BC19-9A6EE1962A02}">
      <dsp:nvSpPr>
        <dsp:cNvPr id="6" name="Flecha circular 5"/>
        <dsp:cNvSpPr/>
      </dsp:nvSpPr>
      <dsp:spPr bwMode="white">
        <a:xfrm>
          <a:off x="536649" y="37843"/>
          <a:ext cx="5153982" cy="5153982"/>
        </a:xfrm>
        <a:prstGeom prst="circularArrow">
          <a:avLst>
            <a:gd name="adj1" fmla="val 5000"/>
            <a:gd name="adj2" fmla="val 360000"/>
            <a:gd name="adj3" fmla="val 3870936"/>
            <a:gd name="adj4" fmla="val 2254206"/>
            <a:gd name="adj5" fmla="val 5500"/>
          </a:avLst>
        </a:prstGeom>
      </dsp:spPr>
      <dsp:style>
        <a:lnRef idx="2">
          <a:schemeClr val="lt1"/>
        </a:lnRef>
        <a:fillRef idx="1">
          <a:schemeClr val="accent4">
            <a:hueOff val="2595000"/>
            <a:satOff val="-11960"/>
            <a:lumOff val="39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6649" y="37843"/>
        <a:ext cx="5153982" cy="5153982"/>
      </dsp:txXfrm>
    </dsp:sp>
    <dsp:sp modelId="{F7F7F6BB-3D66-4008-9B3B-8332BA4267DA}">
      <dsp:nvSpPr>
        <dsp:cNvPr id="7" name="Rectángulo 6"/>
        <dsp:cNvSpPr/>
      </dsp:nvSpPr>
      <dsp:spPr bwMode="white">
        <a:xfrm>
          <a:off x="2491728" y="4238304"/>
          <a:ext cx="1396287" cy="1396287"/>
        </a:xfrm>
        <a:prstGeom prst="rect">
          <a:avLst/>
        </a:prstGeom>
        <a:effectLst>
          <a:glow rad="127000">
            <a:schemeClr val="bg1"/>
          </a:glow>
        </a:effectLst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5560" tIns="35560" rIns="35560" bIns="355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demanda de agua</a:t>
          </a:r>
          <a:endParaRPr>
            <a:solidFill>
              <a:schemeClr val="tx1"/>
            </a:solidFill>
          </a:endParaRPr>
        </a:p>
      </dsp:txBody>
      <dsp:txXfrm>
        <a:off x="2491728" y="4238304"/>
        <a:ext cx="1396287" cy="1396287"/>
      </dsp:txXfrm>
    </dsp:sp>
    <dsp:sp modelId="{C89009E6-5142-4F6F-9D69-B5E6C9A3D50B}">
      <dsp:nvSpPr>
        <dsp:cNvPr id="8" name="Flecha circular 7"/>
        <dsp:cNvSpPr/>
      </dsp:nvSpPr>
      <dsp:spPr bwMode="white">
        <a:xfrm>
          <a:off x="536649" y="37843"/>
          <a:ext cx="5153982" cy="5153982"/>
        </a:xfrm>
        <a:prstGeom prst="circularArrow">
          <a:avLst>
            <a:gd name="adj1" fmla="val 5000"/>
            <a:gd name="adj2" fmla="val 360000"/>
            <a:gd name="adj3" fmla="val 7932421"/>
            <a:gd name="adj4" fmla="val 6332287"/>
            <a:gd name="adj5" fmla="val 5500"/>
          </a:avLst>
        </a:prstGeom>
      </dsp:spPr>
      <dsp:style>
        <a:lnRef idx="2">
          <a:schemeClr val="lt1"/>
        </a:lnRef>
        <a:fillRef idx="1">
          <a:schemeClr val="accent4">
            <a:hueOff val="5190000"/>
            <a:satOff val="-23921"/>
            <a:lumOff val="78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6649" y="37843"/>
        <a:ext cx="5153982" cy="5153982"/>
      </dsp:txXfrm>
    </dsp:sp>
    <dsp:sp modelId="{E0384AD0-5B35-4139-9090-5216E363EB8B}">
      <dsp:nvSpPr>
        <dsp:cNvPr id="9" name="Rectángulo 8"/>
        <dsp:cNvSpPr/>
      </dsp:nvSpPr>
      <dsp:spPr bwMode="white">
        <a:xfrm>
          <a:off x="246515" y="2765766"/>
          <a:ext cx="1396287" cy="139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35560" tIns="35560" rIns="35560" bIns="355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degradación del suelo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46515" y="2765766"/>
        <a:ext cx="1396287" cy="1396287"/>
      </dsp:txXfrm>
    </dsp:sp>
    <dsp:sp modelId="{97D02272-EEB0-4F57-9066-CE38212FA212}">
      <dsp:nvSpPr>
        <dsp:cNvPr id="10" name="Flecha circular 9"/>
        <dsp:cNvSpPr/>
      </dsp:nvSpPr>
      <dsp:spPr bwMode="white">
        <a:xfrm>
          <a:off x="536649" y="37843"/>
          <a:ext cx="5153982" cy="5153982"/>
        </a:xfrm>
        <a:prstGeom prst="circularArrow">
          <a:avLst>
            <a:gd name="adj1" fmla="val 5000"/>
            <a:gd name="adj2" fmla="val 360000"/>
            <a:gd name="adj3" fmla="val 12273048"/>
            <a:gd name="adj4" fmla="val 10576348"/>
            <a:gd name="adj5" fmla="val 5500"/>
          </a:avLst>
        </a:prstGeom>
      </dsp:spPr>
      <dsp:style>
        <a:lnRef idx="2">
          <a:schemeClr val="lt1"/>
        </a:lnRef>
        <a:fillRef idx="1">
          <a:schemeClr val="accent4">
            <a:hueOff val="7785000"/>
            <a:satOff val="-35881"/>
            <a:lumOff val="117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6649" y="37843"/>
        <a:ext cx="5153982" cy="5153982"/>
      </dsp:txXfrm>
    </dsp:sp>
    <dsp:sp modelId="{1F5ED44D-B5AD-49B9-8E45-7301CAA69052}">
      <dsp:nvSpPr>
        <dsp:cNvPr id="11" name="Rectángulo 10"/>
        <dsp:cNvSpPr/>
      </dsp:nvSpPr>
      <dsp:spPr bwMode="white">
        <a:xfrm>
          <a:off x="1050887" y="38465"/>
          <a:ext cx="1396287" cy="1396287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2667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Baja productividad</a:t>
          </a:r>
          <a:endParaRPr>
            <a:solidFill>
              <a:schemeClr val="tx1"/>
            </a:solidFill>
          </a:endParaRPr>
        </a:p>
      </dsp:txBody>
      <dsp:txXfrm>
        <a:off x="1050887" y="38465"/>
        <a:ext cx="1396287" cy="1396287"/>
      </dsp:txXfrm>
    </dsp:sp>
    <dsp:sp modelId="{E5AB38CB-2507-49D9-8724-FA8F8D84F8E3}">
      <dsp:nvSpPr>
        <dsp:cNvPr id="12" name="Flecha circular 11"/>
        <dsp:cNvSpPr/>
      </dsp:nvSpPr>
      <dsp:spPr bwMode="white">
        <a:xfrm>
          <a:off x="536649" y="37843"/>
          <a:ext cx="5153982" cy="5153982"/>
        </a:xfrm>
        <a:prstGeom prst="circularArrow">
          <a:avLst>
            <a:gd name="adj1" fmla="val 5000"/>
            <a:gd name="adj2" fmla="val 360000"/>
            <a:gd name="adj3" fmla="val 16840959"/>
            <a:gd name="adj4" fmla="val 15199040"/>
            <a:gd name="adj5" fmla="val 5500"/>
          </a:avLst>
        </a:prstGeom>
      </dsp:spPr>
      <dsp:style>
        <a:lnRef idx="2">
          <a:schemeClr val="lt1"/>
        </a:lnRef>
        <a:fillRef idx="1">
          <a:schemeClr val="accent4">
            <a:hueOff val="10380000"/>
            <a:satOff val="-47842"/>
            <a:lumOff val="156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536649" y="37843"/>
        <a:ext cx="5153982" cy="5153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  <a:endParaRPr lang="es-MX" b="1" noProof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  <a:endParaRPr lang="es-MX" b="1" noProof="0" dirty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  <a:endParaRPr lang="es-MX" sz="1800" i="0" dirty="0">
              <a:solidFill>
                <a:srgbClr val="212529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  <a:endParaRPr lang="es-MX" sz="1800" i="0" dirty="0">
              <a:solidFill>
                <a:srgbClr val="212529"/>
              </a:solidFill>
              <a:effectLst/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  <a:endParaRPr lang="es-MX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  <a:endParaRPr lang="es-MX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7"/>
          <a:srcRect t="23056"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microsoft.com/office/2007/relationships/hdphoto" Target="../media/image93.wdp"/><Relationship Id="rId3" Type="http://schemas.openxmlformats.org/officeDocument/2006/relationships/image" Target="../media/image92.png"/><Relationship Id="rId2" Type="http://schemas.microsoft.com/office/2007/relationships/hdphoto" Target="../media/image91.wdp"/><Relationship Id="rId1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8.jpeg"/><Relationship Id="rId4" Type="http://schemas.openxmlformats.org/officeDocument/2006/relationships/image" Target="../media/image97.png"/><Relationship Id="rId3" Type="http://schemas.microsoft.com/office/2007/relationships/hdphoto" Target="../media/image96.wdp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jpeg"/><Relationship Id="rId7" Type="http://schemas.openxmlformats.org/officeDocument/2006/relationships/image" Target="../media/image105.jpeg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0" Type="http://schemas.openxmlformats.org/officeDocument/2006/relationships/notesSlide" Target="../notesSlides/notesSlide12.xml"/><Relationship Id="rId2" Type="http://schemas.openxmlformats.org/officeDocument/2006/relationships/image" Target="../media/image100.jpe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16.svg"/><Relationship Id="rId17" Type="http://schemas.openxmlformats.org/officeDocument/2006/relationships/image" Target="../media/image115.png"/><Relationship Id="rId16" Type="http://schemas.openxmlformats.org/officeDocument/2006/relationships/image" Target="../media/image114.png"/><Relationship Id="rId15" Type="http://schemas.openxmlformats.org/officeDocument/2006/relationships/image" Target="../media/image113.png"/><Relationship Id="rId14" Type="http://schemas.microsoft.com/office/2007/relationships/hdphoto" Target="../media/image112.wdp"/><Relationship Id="rId13" Type="http://schemas.openxmlformats.org/officeDocument/2006/relationships/image" Target="../media/image111.png"/><Relationship Id="rId12" Type="http://schemas.microsoft.com/office/2007/relationships/hdphoto" Target="../media/image110.wdp"/><Relationship Id="rId11" Type="http://schemas.openxmlformats.org/officeDocument/2006/relationships/image" Target="../media/image109.png"/><Relationship Id="rId10" Type="http://schemas.microsoft.com/office/2007/relationships/hdphoto" Target="../media/image108.wdp"/><Relationship Id="rId1" Type="http://schemas.openxmlformats.org/officeDocument/2006/relationships/image" Target="../media/image99.jpeg"/></Relationships>
</file>

<file path=ppt/slides/_rels/slide13.xml.rels><?xml version="1.0" encoding="UTF-8" standalone="yes"?>
<Relationships xmlns="http://schemas.openxmlformats.org/package/2006/relationships"><Relationship Id="rId9" Type="http://schemas.microsoft.com/office/2007/relationships/hdphoto" Target="../media/image125.wdp"/><Relationship Id="rId8" Type="http://schemas.openxmlformats.org/officeDocument/2006/relationships/image" Target="../media/image124.png"/><Relationship Id="rId7" Type="http://schemas.microsoft.com/office/2007/relationships/hdphoto" Target="../media/image123.wdp"/><Relationship Id="rId6" Type="http://schemas.openxmlformats.org/officeDocument/2006/relationships/image" Target="../media/image122.png"/><Relationship Id="rId5" Type="http://schemas.microsoft.com/office/2007/relationships/hdphoto" Target="../media/image121.wdp"/><Relationship Id="rId4" Type="http://schemas.openxmlformats.org/officeDocument/2006/relationships/image" Target="../media/image120.png"/><Relationship Id="rId3" Type="http://schemas.microsoft.com/office/2007/relationships/hdphoto" Target="../media/image119.wdp"/><Relationship Id="rId2" Type="http://schemas.openxmlformats.org/officeDocument/2006/relationships/image" Target="../media/image118.png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.xml"/><Relationship Id="rId14" Type="http://schemas.microsoft.com/office/2007/relationships/hdphoto" Target="../media/image130.wdp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microsoft.com/office/2007/relationships/hdphoto" Target="../media/image127.wdp"/><Relationship Id="rId10" Type="http://schemas.openxmlformats.org/officeDocument/2006/relationships/image" Target="../media/image126.png"/><Relationship Id="rId1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12.wdp"/><Relationship Id="rId7" Type="http://schemas.openxmlformats.org/officeDocument/2006/relationships/image" Target="../media/image11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3.png"/><Relationship Id="rId15" Type="http://schemas.openxmlformats.org/officeDocument/2006/relationships/image" Target="../media/image32.svg"/><Relationship Id="rId14" Type="http://schemas.openxmlformats.org/officeDocument/2006/relationships/image" Target="../media/image31.png"/><Relationship Id="rId13" Type="http://schemas.openxmlformats.org/officeDocument/2006/relationships/image" Target="../media/image30.emf"/><Relationship Id="rId12" Type="http://schemas.openxmlformats.org/officeDocument/2006/relationships/image" Target="../media/image29.png"/><Relationship Id="rId11" Type="http://schemas.microsoft.com/office/2007/relationships/hdphoto" Target="../media/image28.wdp"/><Relationship Id="rId10" Type="http://schemas.openxmlformats.org/officeDocument/2006/relationships/image" Target="../media/image27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35.svg"/><Relationship Id="rId19" Type="http://schemas.openxmlformats.org/officeDocument/2006/relationships/image" Target="../media/image18.png"/><Relationship Id="rId18" Type="http://schemas.openxmlformats.org/officeDocument/2006/relationships/image" Target="../media/image50.png"/><Relationship Id="rId17" Type="http://schemas.openxmlformats.org/officeDocument/2006/relationships/image" Target="../media/image21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svg"/><Relationship Id="rId13" Type="http://schemas.openxmlformats.org/officeDocument/2006/relationships/image" Target="../media/image46.png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43.svg"/><Relationship Id="rId1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2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" Type="http://schemas.openxmlformats.org/officeDocument/2006/relationships/image" Target="../media/image22.png"/><Relationship Id="rId1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svg"/><Relationship Id="rId8" Type="http://schemas.openxmlformats.org/officeDocument/2006/relationships/image" Target="../media/image67.png"/><Relationship Id="rId7" Type="http://schemas.openxmlformats.org/officeDocument/2006/relationships/image" Target="../media/image66.sv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svg"/><Relationship Id="rId23" Type="http://schemas.openxmlformats.org/officeDocument/2006/relationships/notesSlide" Target="../notesSlides/notesSlide8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78.png"/><Relationship Id="rId20" Type="http://schemas.openxmlformats.org/officeDocument/2006/relationships/image" Target="../media/image77.png"/><Relationship Id="rId2" Type="http://schemas.openxmlformats.org/officeDocument/2006/relationships/image" Target="../media/image61.png"/><Relationship Id="rId19" Type="http://schemas.openxmlformats.org/officeDocument/2006/relationships/image" Target="../media/image76.svg"/><Relationship Id="rId18" Type="http://schemas.openxmlformats.org/officeDocument/2006/relationships/image" Target="../media/image75.png"/><Relationship Id="rId17" Type="http://schemas.microsoft.com/office/2007/relationships/hdphoto" Target="../media/image74.wdp"/><Relationship Id="rId16" Type="http://schemas.openxmlformats.org/officeDocument/2006/relationships/image" Target="../media/image73.png"/><Relationship Id="rId15" Type="http://schemas.microsoft.com/office/2007/relationships/hdphoto" Target="../media/image28.wdp"/><Relationship Id="rId14" Type="http://schemas.openxmlformats.org/officeDocument/2006/relationships/image" Target="../media/image27.png"/><Relationship Id="rId13" Type="http://schemas.openxmlformats.org/officeDocument/2006/relationships/image" Target="../media/image72.jpeg"/><Relationship Id="rId12" Type="http://schemas.openxmlformats.org/officeDocument/2006/relationships/image" Target="../media/image71.svg"/><Relationship Id="rId11" Type="http://schemas.openxmlformats.org/officeDocument/2006/relationships/image" Target="../media/image70.png"/><Relationship Id="rId10" Type="http://schemas.openxmlformats.org/officeDocument/2006/relationships/image" Target="../media/image69.jpeg"/><Relationship Id="rId1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jpe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9.jpeg"/><Relationship Id="rId11" Type="http://schemas.openxmlformats.org/officeDocument/2006/relationships/image" Target="../media/image88.png"/><Relationship Id="rId10" Type="http://schemas.openxmlformats.org/officeDocument/2006/relationships/image" Target="../media/image87.jpe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1"/>
          <a:srcRect t="22806"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31486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057299" y="2455420"/>
            <a:ext cx="105638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</a:t>
            </a: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para un </a:t>
            </a:r>
            <a:r>
              <a:rPr lang="en-US" sz="36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mañana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 de negocio</a:t>
              </a:r>
              <a:b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</a:rPr>
                <a:t>MONETIZACIÓN</a:t>
              </a:r>
              <a:endParaRPr lang="es-ES_tradnl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8" name="Rectángulo redondeado 7"/>
          <p:cNvSpPr/>
          <p:nvPr/>
        </p:nvSpPr>
        <p:spPr>
          <a:xfrm>
            <a:off x="4237726" y="1069225"/>
            <a:ext cx="3719338" cy="112254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2" name="Picture 8" descr="Ilustración de personaje masculino sonriente, tractor agrícola agricultor, agricultor de dibujos animados, niño, sombrero, vaquero pn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/>
          <p:cNvCxnSpPr/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>
            <a:fillRect/>
          </a:stretch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/>
          <p:cNvSpPr txBox="1"/>
          <p:nvPr/>
        </p:nvSpPr>
        <p:spPr>
          <a:xfrm>
            <a:off x="2078320" y="2967830"/>
            <a:ext cx="36022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Venta de equipos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Venta de sensores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Suscripción anual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Consultorias y Cursos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Retorno de lnversión</a:t>
            </a:r>
            <a:endParaRPr lang="es-MX" sz="3200" b="1" dirty="0">
              <a:solidFill>
                <a:schemeClr val="accent6">
                  <a:lumMod val="75000"/>
                </a:schemeClr>
              </a:solidFill>
              <a:latin typeface="Agency FB" panose="020B0503020202020204" pitchFamily="34" charset="77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886578" y="2967829"/>
            <a:ext cx="3332152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Concesiones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Programas de Government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Comunidades de productores</a:t>
            </a:r>
            <a:endParaRPr lang="es-MX" sz="3200" dirty="0">
              <a:solidFill>
                <a:srgbClr val="FF0000"/>
              </a:solidFill>
              <a:latin typeface="Agency FB" panose="020B0503020202020204" pitchFamily="34" charset="77"/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0995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  <a:endParaRPr lang="es-MX" sz="4000" b="1" dirty="0">
              <a:solidFill>
                <a:schemeClr val="accent6">
                  <a:lumMod val="50000"/>
                </a:schemeClr>
              </a:solidFill>
              <a:latin typeface="Agency FB" panose="020B0503020202020204" pitchFamily="34" charset="77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091" y="1148869"/>
            <a:ext cx="3425817" cy="963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1523765" y="1186475"/>
            <a:ext cx="8889222" cy="5186168"/>
            <a:chOff x="1523765" y="1186475"/>
            <a:chExt cx="8889222" cy="5186168"/>
          </a:xfrm>
        </p:grpSpPr>
        <p:grpSp>
          <p:nvGrpSpPr>
            <p:cNvPr id="52" name="Grupo 51"/>
            <p:cNvGrpSpPr/>
            <p:nvPr/>
          </p:nvGrpSpPr>
          <p:grpSpPr>
            <a:xfrm>
              <a:off x="1523765" y="1186475"/>
              <a:ext cx="8889222" cy="5186168"/>
              <a:chOff x="2354608" y="444500"/>
              <a:chExt cx="11754784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1"/>
              <a:srcRect b="10622"/>
              <a:stretch>
                <a:fillRect/>
              </a:stretch>
            </p:blipFill>
            <p:spPr>
              <a:xfrm>
                <a:off x="2354608" y="444500"/>
                <a:ext cx="11754784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5" name="Rectángulo 4"/>
            <p:cNvSpPr/>
            <p:nvPr/>
          </p:nvSpPr>
          <p:spPr>
            <a:xfrm>
              <a:off x="2669957" y="5356166"/>
              <a:ext cx="1237138" cy="69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1690438" y="5423162"/>
              <a:ext cx="1415670" cy="745441"/>
              <a:chOff x="1883181" y="4888863"/>
              <a:chExt cx="2143430" cy="1128653"/>
            </a:xfrm>
          </p:grpSpPr>
          <p:pic>
            <p:nvPicPr>
              <p:cNvPr id="1026" name="Picture 2" descr="Fideicomisos Instituidos en Relación con la Agricultura ...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1" t="35331" r="28473" b="37320"/>
              <a:stretch>
                <a:fillRect/>
              </a:stretch>
            </p:blipFill>
            <p:spPr bwMode="auto">
              <a:xfrm>
                <a:off x="1883181" y="5410391"/>
                <a:ext cx="1891075" cy="60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uadroTexto 7"/>
              <p:cNvSpPr txBox="1"/>
              <p:nvPr/>
            </p:nvSpPr>
            <p:spPr>
              <a:xfrm>
                <a:off x="1893543" y="4888863"/>
                <a:ext cx="2133068" cy="605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Potenciado por</a:t>
                </a:r>
                <a:endParaRPr lang="es-MX" sz="2000" dirty="0">
                  <a:solidFill>
                    <a:schemeClr val="accent5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1" name="Rectángulo 10"/>
            <p:cNvSpPr/>
            <p:nvPr/>
          </p:nvSpPr>
          <p:spPr>
            <a:xfrm>
              <a:off x="7576934" y="3714910"/>
              <a:ext cx="1724229" cy="249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3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30" name="Grupo 29"/>
          <p:cNvGrpSpPr/>
          <p:nvPr/>
        </p:nvGrpSpPr>
        <p:grpSpPr>
          <a:xfrm>
            <a:off x="616590" y="1370482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33824"/>
              <a:chOff x="9971" y="1665"/>
              <a:chExt cx="2976" cy="34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75"/>
                <a:chOff x="754" y="4464"/>
                <a:chExt cx="1522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25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500" b="1" dirty="0">
                      <a:solidFill>
                        <a:schemeClr val="bg1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FERTILIZANTES</a:t>
                  </a:r>
                  <a:endParaRPr lang="es-MX" sz="15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1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3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/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/>
                <p:cNvSpPr txBox="1"/>
                <p:nvPr/>
              </p:nvSpPr>
              <p:spPr>
                <a:xfrm>
                  <a:off x="754" y="6496"/>
                  <a:ext cx="1522" cy="13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600" b="1" dirty="0">
                      <a:solidFill>
                        <a:schemeClr val="bg1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PRODUCCIO-NES LIMPIAS</a:t>
                  </a:r>
                  <a:endParaRPr lang="es-MX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Google Shape;112;p5"/>
              <p:cNvPicPr preferRelativeResize="0"/>
              <p:nvPr/>
            </p:nvPicPr>
            <p:blipFill rotWithShape="1">
              <a:blip r:embed="rId15">
                <a:biLevel thresh="25000"/>
              </a:blip>
              <a:srcRect/>
              <a:stretch>
                <a:fillRect/>
              </a:stretch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Google Shape;70;p2"/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>
            <p:sp>
              <p:nvSpPr>
                <p:cNvPr id="24" name="Google Shape;70;p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 rotWithShape="1">
                  <a:blip r:embed="rId16"/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/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meses de agua</a:t>
              </a:r>
              <a:endParaRPr lang="es-MX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personas</a:t>
              </a:r>
              <a:endParaRPr lang="es-MX" sz="4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</p:grpSp>
      <p:grpSp>
        <p:nvGrpSpPr>
          <p:cNvPr id="4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  <a:endParaRPr lang="es-MX" sz="28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690" y="1"/>
            <a:ext cx="4146165" cy="1165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36581" y="611704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/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pSp>
        <p:nvGrpSpPr>
          <p:cNvPr id="3" name="Grupo 2"/>
          <p:cNvGrpSpPr/>
          <p:nvPr/>
        </p:nvGrpSpPr>
        <p:grpSpPr>
          <a:xfrm>
            <a:off x="7165804" y="677417"/>
            <a:ext cx="4431581" cy="3365813"/>
            <a:chOff x="7165804" y="677417"/>
            <a:chExt cx="4431581" cy="3365813"/>
          </a:xfrm>
        </p:grpSpPr>
        <p:sp>
          <p:nvSpPr>
            <p:cNvPr id="17" name="Google Shape;70;p2"/>
            <p:cNvSpPr txBox="1"/>
            <p:nvPr/>
          </p:nvSpPr>
          <p:spPr>
            <a:xfrm>
              <a:off x="8729970" y="2098902"/>
              <a:ext cx="2698865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/>
            <p:cNvPicPr preferRelativeResize="0"/>
            <p:nvPr/>
          </p:nvPicPr>
          <p:blipFill rotWithShape="1">
            <a:blip r:embed="rId7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294899" y="2398870"/>
              <a:ext cx="1430757" cy="14948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/>
            <p:cNvSpPr txBox="1"/>
            <p:nvPr/>
          </p:nvSpPr>
          <p:spPr>
            <a:xfrm>
              <a:off x="8587860" y="3273829"/>
              <a:ext cx="3009525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se desperdicia</a:t>
              </a:r>
              <a:endParaRPr lang="es-MX" sz="44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Google Shape;70;p2"/>
            <p:cNvSpPr txBox="1"/>
            <p:nvPr/>
          </p:nvSpPr>
          <p:spPr>
            <a:xfrm>
              <a:off x="7165804" y="677417"/>
              <a:ext cx="4431581" cy="1138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un </a:t>
              </a:r>
              <a:r>
                <a:rPr lang="es-MX" sz="3600" b="1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Google Shape;70;p2"/>
          <p:cNvSpPr txBox="1"/>
          <p:nvPr/>
        </p:nvSpPr>
        <p:spPr>
          <a:xfrm>
            <a:off x="5931954" y="4553811"/>
            <a:ext cx="6260046" cy="15696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14.6 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Bm</a:t>
            </a:r>
            <a:r>
              <a:rPr lang="es-MX" sz="8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/año</a:t>
            </a:r>
            <a:endParaRPr lang="es-MX" sz="2400" dirty="0">
              <a:solidFill>
                <a:srgbClr val="C00000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140599" y="423969"/>
            <a:ext cx="9910801" cy="2895519"/>
            <a:chOff x="1140599" y="509697"/>
            <a:chExt cx="9910801" cy="2895519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ES_tradnl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	creemos que es posible producir más sin excesos en el consume de los recursos naturales.</a:t>
              </a:r>
              <a:endParaRPr lang="es-ES_tradnl" sz="37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ES_tradnl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simple, fácil de usar y asequible.</a:t>
              </a:r>
              <a:endParaRPr kumimoji="0" lang="es-ES_tradnl" sz="3200" b="0" i="0" u="none" strike="noStrike" kern="0" cap="none" spc="0" normalizeH="0" baseline="0" noProof="0" dirty="0">
                <a:ln>
                  <a:noFill/>
                </a:ln>
                <a:solidFill>
                  <a:srgbClr val="115E21"/>
                </a:solidFill>
                <a:effectLst/>
                <a:uLnTx/>
                <a:uFillTx/>
                <a:latin typeface="Agency FB" panose="020B0503020202020204" pitchFamily="34" charset="0"/>
                <a:cs typeface="Arial" panose="020B0604020202020204"/>
                <a:sym typeface="Arial" panose="020B0604020202020204"/>
              </a:endParaRP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ES_tradnl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los sistemas de riego desde la palma de la mano.</a:t>
              </a:r>
              <a:endParaRPr lang="es-ES_tradnl" sz="3200" b="0" dirty="0">
                <a:solidFill>
                  <a:srgbClr val="115E21"/>
                </a:solidFill>
                <a:latin typeface="Agency FB" panose="020B0503020202020204" pitchFamily="34" charset="0"/>
                <a:cs typeface="Arial" panose="020B0604020202020204"/>
              </a:endParaRP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3594" y="509697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>
            <a:fillRect/>
          </a:stretch>
        </p:blipFill>
        <p:spPr>
          <a:xfrm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/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/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/>
          <p:cNvGrpSpPr/>
          <p:nvPr/>
        </p:nvGrpSpPr>
        <p:grpSpPr>
          <a:xfrm>
            <a:off x="188233" y="958174"/>
            <a:ext cx="11846600" cy="4073006"/>
            <a:chOff x="188233" y="958174"/>
            <a:chExt cx="11846600" cy="4073006"/>
          </a:xfrm>
        </p:grpSpPr>
        <p:grpSp>
          <p:nvGrpSpPr>
            <p:cNvPr id="55" name="Grupo 54"/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/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/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/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/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/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/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4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4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/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 rotWithShape="1">
                <a:blip r:embed="rId7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39560"/>
                <a:stretch>
                  <a:fillRect/>
                </a:stretch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/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/>
                <p:cNvPicPr>
                  <a:picLocks noChangeAspect="1"/>
                </p:cNvPicPr>
                <p:nvPr/>
              </p:nvPicPr>
              <p:blipFill>
                <a:blip r:embed="rId9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/>
                <p:cNvSpPr txBox="1"/>
                <p:nvPr/>
              </p:nvSpPr>
              <p:spPr>
                <a:xfrm>
                  <a:off x="5408275" y="512407"/>
                  <a:ext cx="59182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IA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39" name="CuadroTexto 38"/>
                <p:cNvSpPr txBox="1"/>
                <p:nvPr/>
              </p:nvSpPr>
              <p:spPr>
                <a:xfrm>
                  <a:off x="5133772" y="1053997"/>
                  <a:ext cx="11576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Asistido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/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/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/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/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/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/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/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0995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Dónde?</a:t>
              </a:r>
              <a:endParaRPr lang="es-MX" sz="24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0995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Cuándo?</a:t>
              </a:r>
              <a:endParaRPr lang="es-MX" sz="24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0995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Cuánto?</a:t>
              </a:r>
              <a:endParaRPr lang="es-MX" sz="24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endParaRP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/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/>
              <p:cNvCxnSpPr/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/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/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/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/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/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/>
              <p:cNvCxnSpPr/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/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82263" y="4974820"/>
            <a:ext cx="5056259" cy="1421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616305" y="-1701079"/>
            <a:ext cx="1076960" cy="4442899"/>
            <a:chOff x="383" y="1319"/>
            <a:chExt cx="1696" cy="9141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06" y="4908"/>
              <a:ext cx="887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QUÉ HACE POR NOSOTROS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/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/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/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/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/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/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/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/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/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/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/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/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/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/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/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/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/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/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/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/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/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/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/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/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/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/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/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/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/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/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/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/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/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/>
          <p:cNvSpPr txBox="1"/>
          <p:nvPr/>
        </p:nvSpPr>
        <p:spPr>
          <a:xfrm>
            <a:off x="4134368" y="975377"/>
            <a:ext cx="428194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  <a:endParaRPr lang="es-MX" sz="3000" b="1" dirty="0"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  <a:endParaRPr lang="es-MX" sz="3000" b="1" dirty="0"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Análisis de la fase del cultivo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Necesidads hídricas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  <a:endParaRPr lang="es-MX" sz="3000" b="1" dirty="0">
              <a:solidFill>
                <a:schemeClr val="bg1"/>
              </a:solidFill>
              <a:latin typeface="Agency FB" panose="020B0503020202020204" pitchFamily="34" charset="77"/>
              <a:cs typeface="Segoe UI" panose="020B0502040204020203" pitchFamily="34" charset="0"/>
            </a:endParaRPr>
          </a:p>
        </p:txBody>
      </p:sp>
      <p:sp>
        <p:nvSpPr>
          <p:cNvPr id="30" name="Freeform 26"/>
          <p:cNvSpPr/>
          <p:nvPr/>
        </p:nvSpPr>
        <p:spPr>
          <a:xfrm>
            <a:off x="3360265" y="614788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1" name="Grupo 20"/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15" name="Grupo 14"/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16" name="Grupo 15"/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65952" y="1701926"/>
            <a:ext cx="4337828" cy="4324059"/>
            <a:chOff x="1268102" y="490595"/>
            <a:chExt cx="7670287" cy="764594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6" name="Trapecio 5"/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" name="Gráfico 9" descr="Satellite contorno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pic>
        <p:nvPicPr>
          <p:cNvPr id="41" name="Imagen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6650002" y="3216995"/>
            <a:ext cx="4260597" cy="3106342"/>
            <a:chOff x="4643943" y="3265877"/>
            <a:chExt cx="4260597" cy="3106342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5"/>
            <a:srcRect l="22898" t="10170" r="22629" b="10105"/>
            <a:stretch>
              <a:fillRect/>
            </a:stretch>
          </p:blipFill>
          <p:spPr>
            <a:xfrm>
              <a:off x="4643943" y="3265877"/>
              <a:ext cx="1819248" cy="3106342"/>
            </a:xfrm>
            <a:prstGeom prst="rect">
              <a:avLst/>
            </a:prstGeom>
            <a:effectLst>
              <a:glow rad="50800">
                <a:schemeClr val="bg1">
                  <a:alpha val="87000"/>
                </a:schemeClr>
              </a:glow>
            </a:effectLst>
          </p:spPr>
        </p:pic>
        <p:cxnSp>
          <p:nvCxnSpPr>
            <p:cNvPr id="13" name="Conector recto 12"/>
            <p:cNvCxnSpPr/>
            <p:nvPr/>
          </p:nvCxnSpPr>
          <p:spPr>
            <a:xfrm>
              <a:off x="6289168" y="5813886"/>
              <a:ext cx="2304000" cy="0"/>
            </a:xfrm>
            <a:prstGeom prst="line">
              <a:avLst/>
            </a:prstGeom>
            <a:ln w="38100"/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6505850" y="5241780"/>
              <a:ext cx="0" cy="475713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6663847" y="5423849"/>
              <a:ext cx="2240693" cy="784830"/>
            </a:xfrm>
            <a:prstGeom prst="rect">
              <a:avLst/>
            </a:prstGeom>
            <a:noFill/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Profundidad efectiva</a:t>
              </a:r>
              <a:endPara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90% consumo</a:t>
              </a:r>
              <a:endPara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6"/>
          <a:srcRect t="16426"/>
          <a:stretch>
            <a:fillRect/>
          </a:stretch>
        </p:blipFill>
        <p:spPr>
          <a:xfrm rot="1782597">
            <a:off x="11051659" y="2880929"/>
            <a:ext cx="905735" cy="3511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/>
              <p:cNvSpPr txBox="1"/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blipFill rotWithShape="1">
                <a:blip r:embed="rId7"/>
                <a:stretch>
                  <a:fillRect l="110" t="-108671" r="-1153" b="-115971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/>
              <p:cNvSpPr txBox="1"/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blipFill rotWithShape="1">
                <a:blip r:embed="rId8"/>
                <a:stretch>
                  <a:fillRect l="-5723" t="-33493" r="-8657" b="-39776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oogle Shape;123;p6"/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1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CÓMO FUNCIONA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9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3573309" y="-3513924"/>
            <a:ext cx="1076960" cy="8067298"/>
            <a:chOff x="382" y="704"/>
            <a:chExt cx="1696" cy="9528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515" y="4601"/>
              <a:ext cx="9489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 LOS PRODUCTORES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224055" y="1219612"/>
            <a:ext cx="6663574" cy="5373026"/>
            <a:chOff x="1026941" y="1257939"/>
            <a:chExt cx="6518654" cy="5256172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478161" cy="5256172"/>
              <a:chOff x="1067434" y="1314211"/>
              <a:chExt cx="6478161" cy="5256172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743244" y="2490709"/>
                <a:ext cx="5802351" cy="4079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</a:tabLst>
                </a:pPr>
                <a:endParaRPr lang="es-MX" sz="10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7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1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2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4" cstate="screen"/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1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rcRect r="50000"/>
          <a:stretch>
            <a:fillRect/>
          </a:stretch>
        </p:blipFill>
        <p:spPr>
          <a:xfrm>
            <a:off x="8145438" y="781115"/>
            <a:ext cx="3161807" cy="26478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rcRect l="50000"/>
          <a:stretch>
            <a:fillRect/>
          </a:stretch>
        </p:blipFill>
        <p:spPr>
          <a:xfrm>
            <a:off x="8145438" y="3776358"/>
            <a:ext cx="3161807" cy="2647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1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4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0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3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Dónde?</a:t>
                </a:r>
                <a:endPara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Cuándo?</a:t>
                </a:r>
                <a:endPara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0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1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963949" y="1645585"/>
              <a:ext cx="1300421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CLIMA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59349" y="1437390"/>
            <a:ext cx="7939622" cy="5057076"/>
            <a:chOff x="1062194" y="1404926"/>
            <a:chExt cx="793962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6240870" cy="5057076"/>
              <a:chOff x="677092" y="1093181"/>
              <a:chExt cx="624087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65822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2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  <a:endParaRPr lang="es-MX" sz="800" dirty="0"/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  <a:endParaRPr lang="es-MX" sz="800" i="1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  <a:endParaRPr lang="es-MX" sz="800" dirty="0"/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  <a:endParaRPr lang="es-MX" sz="800" dirty="0"/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6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  <a:endParaRPr lang="es-MX" sz="1000" spc="1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7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  <a:endParaRPr lang="es-MX" sz="800" i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  <a:endParaRPr lang="es-MX" sz="800" dirty="0"/>
              </a:p>
            </p:txBody>
          </p:sp>
        </p:grpSp>
      </p:grpSp>
      <p:grpSp>
        <p:nvGrpSpPr>
          <p:cNvPr id="49" name="Grupo 48"/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/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</a:t>
              </a:r>
              <a:endParaRPr lang="es-MX" sz="1800" b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10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/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ALTOS REQUERIMIENTOS</a:t>
              </a:r>
              <a:endParaRPr lang="es-MX" sz="1800" b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8" name="Abrir corchete 47"/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/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</a:t>
              </a: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 de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negocio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MERCADO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1958</Words>
  <Application>WPS Presentation</Application>
  <PresentationFormat>Panorámica</PresentationFormat>
  <Paragraphs>165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SimSun</vt:lpstr>
      <vt:lpstr>Wingdings</vt:lpstr>
      <vt:lpstr>Arial</vt:lpstr>
      <vt:lpstr>Calibri</vt:lpstr>
      <vt:lpstr>Quattrocento Sans</vt:lpstr>
      <vt:lpstr>Agency FB</vt:lpstr>
      <vt:lpstr>Arial Black</vt:lpstr>
      <vt:lpstr>Pacifico</vt:lpstr>
      <vt:lpstr>Segoe Print</vt:lpstr>
      <vt:lpstr>Agency FB</vt:lpstr>
      <vt:lpstr>Times New Roman</vt:lpstr>
      <vt:lpstr>Segoe UI</vt:lpstr>
      <vt:lpstr>Calibri</vt:lpstr>
      <vt:lpstr>Cambria Math</vt:lpstr>
      <vt:lpstr>Mistral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DTA</cp:lastModifiedBy>
  <cp:revision>216</cp:revision>
  <dcterms:created xsi:type="dcterms:W3CDTF">2019-10-25T01:32:00Z</dcterms:created>
  <dcterms:modified xsi:type="dcterms:W3CDTF">2024-12-17T08:48:02Z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2058-12.2.0.19307</vt:lpwstr>
  </property>
  <property fmtid="{D5CDD505-2E9C-101B-9397-08002B2CF9AE}" pid="3" name="ICV">
    <vt:lpwstr>B0F6ACB474EE4F85AE74374C916D465D_12</vt:lpwstr>
  </property>
</Properties>
</file>